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slideshow.html" TargetMode="Externa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True-North-Intelligent-Algorithms/napari-easy-augment-batch-dl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orum.image.sc/t/cellsparse-training-deep-learning-models-for-cell-image-segmentation-with-sparse-annotations/82419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stardist/stardist/blob/master/examples/3D/2_training.ipynb" TargetMode="Externa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8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linkedin.com/in/arkaj/?originalSubdomain=in" TargetMode="External" /><Relationship Id="rId3" Type="http://schemas.openxmlformats.org/officeDocument/2006/relationships/hyperlink" Target="https://forum.image.sc/t/challenging-segmentation-with-cellpose-need-help/103618" TargetMode="Externa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True-North-Intelligent-Algorithms/notebooks-and-napari-widgets-for-dl-quarto" TargetMode="External" /><Relationship Id="rId3" Type="http://schemas.openxmlformats.org/officeDocument/2006/relationships/hyperlink" Target="https://true-north-intelligent-algorithms.github.io/notebooks-and-napari-widgets-for-dl/intro.html" TargetMode="External" /><Relationship Id="rId4" Type="http://schemas.openxmlformats.org/officeDocument/2006/relationships/hyperlink" Target="https://github.com/True-North-Intelligent-Algorithms/tnia-python" TargetMode="Externa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7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8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9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0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1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2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True-North-Intelligent-Algorithms/napari-easy-augment-batch-dl" TargetMode="External" /><Relationship Id="rId3" Type="http://schemas.openxmlformats.org/officeDocument/2006/relationships/hyperlink" Target="https://github.com/True-North-Intelligent-Algorithms/segment-everything" TargetMode="External" /><Relationship Id="rId4" Type="http://schemas.openxmlformats.org/officeDocument/2006/relationships/hyperlink" Target="https://github.com/True-North-Intelligent-Algorithms/napari-segment-everything" TargetMode="Externa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4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5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6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7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(https://github.com/ChaoningZhang/MobileSAM)" TargetMode="External" /><Relationship Id="rId3" Type="http://schemas.openxmlformats.org/officeDocument/2006/relationships/hyperlink" Target="https://www.napari-hub.org/plugins/napari-segment-everything" TargetMode="Externa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Notebooks and Napari Widgets for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Brian Northan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Under Construction</a:t>
            </a:r>
          </a:p>
        </p:txBody>
      </p:sp>
      <p:pic>
        <p:nvPicPr>
          <p:cNvPr descr="under_constru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 bounding boxes</a:t>
            </a:r>
          </a:p>
        </p:txBody>
      </p:sp>
      <p:pic>
        <p:nvPicPr>
          <p:cNvPr descr="./yolo-mas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 with Yolo bbs as prompt</a:t>
            </a:r>
          </a:p>
        </p:txBody>
      </p:sp>
      <p:pic>
        <p:nvPicPr>
          <p:cNvPr descr="./yolo-sam-mas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Rotate to see relationships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 and zoom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Filtering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SAM can return hundreds or thousands of labels.</a:t>
            </a:r>
            <a:br/>
          </a:p>
          <a:p>
            <a:pPr lvl="0"/>
            <a:r>
              <a:rPr/>
              <a:t>Many of the labels may not be of interest.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Strategies to Filter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 the prompt detector to also classify objects</a:t>
            </a:r>
          </a:p>
          <a:p>
            <a:pPr lvl="1"/>
            <a:r>
              <a:rPr/>
              <a:t>YOLO can be trained to classify then only keep the prompts corresponding to classes of interest.</a:t>
            </a:r>
          </a:p>
          <a:p>
            <a:pPr lvl="0"/>
            <a:r>
              <a:rPr/>
              <a:t>Filter the labels by a criteria so we only keep objects of interest.</a:t>
            </a:r>
            <a:br/>
          </a:p>
          <a:p>
            <a:pPr lvl="0"/>
            <a:r>
              <a:rPr/>
              <a:t>This example shows the latter strategy.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Original and Segmented</a:t>
            </a:r>
          </a:p>
        </p:txBody>
      </p:sp>
      <p:pic>
        <p:nvPicPr>
          <p:cNvPr descr="presentation2_files/figure-pptx/cell-23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938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Filter</a:t>
            </a:r>
          </a:p>
        </p:txBody>
      </p:sp>
      <p:pic>
        <p:nvPicPr>
          <p:cNvPr descr="presentation2_files/figure-pptx/cell-24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938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Look at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Overlays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Training, Validation and Test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Training - data that is input to the model</a:t>
            </a:r>
          </a:p>
          <a:p>
            <a:pPr lvl="1"/>
            <a:r>
              <a:rPr/>
              <a:t>ideally get almost ‘perfect’ results when predicting on training set</a:t>
            </a:r>
          </a:p>
          <a:p>
            <a:pPr lvl="0"/>
            <a:r>
              <a:rPr/>
              <a:t>Validation</a:t>
            </a:r>
          </a:p>
          <a:p>
            <a:pPr lvl="1"/>
            <a:r>
              <a:rPr/>
              <a:t>Data not fed to model</a:t>
            </a:r>
          </a:p>
          <a:p>
            <a:pPr lvl="1"/>
            <a:r>
              <a:rPr/>
              <a:t>used to tune parameters during training.</a:t>
            </a:r>
            <a:br/>
          </a:p>
          <a:p>
            <a:pPr lvl="0"/>
            <a:r>
              <a:rPr/>
              <a:t>Test</a:t>
            </a:r>
          </a:p>
          <a:p>
            <a:pPr lvl="1"/>
            <a:r>
              <a:rPr/>
              <a:t>unseen partition</a:t>
            </a:r>
          </a:p>
          <a:p>
            <a:pPr lvl="1"/>
            <a:r>
              <a:rPr/>
              <a:t>used to evaluate how well model generalize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/bee-predic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Bee Predictions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Napari basics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use Napari for DL workflows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ROIs</a:t>
            </a:r>
          </a:p>
          <a:p>
            <a:pPr lvl="0"/>
            <a:r>
              <a:rPr/>
              <a:t>Layers</a:t>
            </a:r>
          </a:p>
          <a:p>
            <a:pPr lvl="0"/>
            <a:r>
              <a:rPr/>
              <a:t>Labelling tools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Test image</a:t>
            </a:r>
          </a:p>
        </p:txBody>
      </p:sp>
      <p:pic>
        <p:nvPicPr>
          <p:cNvPr descr="presentation2_files/figure-pptx/cell-2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Start Napari and add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viewer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napari.Viewer()</a:t>
            </a:r>
            <a:br/>
            <a:br/>
            <a:r>
              <a:rPr>
                <a:latin typeface="Courier"/>
              </a:rPr>
              <a:t>labels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np.zeros([img.shape[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], img.shape[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]], dtype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np.uint16)</a:t>
            </a:r>
            <a:br/>
            <a:br/>
            <a:r>
              <a:rPr>
                <a:latin typeface="Courier"/>
              </a:rPr>
              <a:t>viewer.add_image(img, name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'ladybug'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viewer.add_labels(labels, name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'labels'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rois_layer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viewer.add_shapes(face_color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'transparent'</a:t>
            </a:r>
            <a:r>
              <a:rPr>
                <a:latin typeface="Courier"/>
              </a:rPr>
              <a:t>, edge_width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15</a:t>
            </a:r>
            <a:r>
              <a:rPr>
                <a:latin typeface="Courier"/>
              </a:rPr>
              <a:t>, edge_color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'blue'</a:t>
            </a:r>
            <a:r>
              <a:rPr>
                <a:latin typeface="Courier"/>
              </a:rPr>
              <a:t>, name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'rois'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box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[[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], [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800</a:t>
            </a:r>
            <a:r>
              <a:rPr>
                <a:latin typeface="Courier"/>
              </a:rPr>
              <a:t>],[</a:t>
            </a:r>
            <a:r>
              <a:rPr>
                <a:solidFill>
                  <a:srgbClr val="40A070"/>
                </a:solidFill>
                <a:latin typeface="Courier"/>
              </a:rPr>
              <a:t>800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800</a:t>
            </a:r>
            <a:r>
              <a:rPr>
                <a:latin typeface="Courier"/>
              </a:rPr>
              <a:t>], [</a:t>
            </a:r>
            <a:r>
              <a:rPr>
                <a:solidFill>
                  <a:srgbClr val="40A070"/>
                </a:solidFill>
                <a:latin typeface="Courier"/>
              </a:rPr>
              <a:t>800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rois_layer.add_rectangles(box)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 a cellpose 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cellpose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models, io</a:t>
            </a:r>
            <a:br/>
            <a:r>
              <a:rPr>
                <a:latin typeface="Courier"/>
              </a:rPr>
              <a:t>model_cyto3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models.CellposeModel(gpu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19177C"/>
                </a:solidFill>
                <a:latin typeface="Courier"/>
              </a:rPr>
              <a:t>True</a:t>
            </a:r>
            <a:r>
              <a:rPr>
                <a:latin typeface="Courier"/>
              </a:rPr>
              <a:t>, model_type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"cyto3"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results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np.zeros([img.shape[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], img.shape[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]], dtype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np.uint16)</a:t>
            </a:r>
            <a:br/>
            <a:r>
              <a:rPr>
                <a:latin typeface="Courier"/>
              </a:rPr>
              <a:t>viewer.add_labels(results, name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'cyto3 masks'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results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model_cyto3.</a:t>
            </a:r>
            <a:r>
              <a:rPr>
                <a:solidFill>
                  <a:srgbClr val="008000"/>
                </a:solidFill>
                <a:latin typeface="Courier"/>
              </a:rPr>
              <a:t>eval</a:t>
            </a:r>
            <a:r>
              <a:rPr>
                <a:latin typeface="Courier"/>
              </a:rPr>
              <a:t>(img, diameter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140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viewer.layers[</a:t>
            </a:r>
            <a:r>
              <a:rPr>
                <a:solidFill>
                  <a:srgbClr val="4070A0"/>
                </a:solidFill>
                <a:latin typeface="Courier"/>
              </a:rPr>
              <a:t>'cyto3 masks'</a:t>
            </a:r>
            <a:r>
              <a:rPr>
                <a:latin typeface="Courier"/>
              </a:rPr>
              <a:t>].data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results[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</a:t>
            </a:r>
          </a:p>
        </p:txBody>
      </p:sp>
      <p:pic>
        <p:nvPicPr>
          <p:cNvPr descr="presentation2_files/figure-pptx/cell-5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03300"/>
            <a:ext cx="51054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 and test model on a single image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Proof of concept</a:t>
            </a:r>
          </a:p>
          <a:p>
            <a:pPr lvl="0"/>
            <a:r>
              <a:rPr/>
              <a:t>Grants, SBIRs</a:t>
            </a:r>
          </a:p>
          <a:p>
            <a:pPr lvl="0"/>
            <a:r>
              <a:rPr/>
              <a:t>Data sharing restrictions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Notebooks and Napari Widgets for Deep Learning</a:t>
            </a:r>
          </a:p>
        </p:txBody>
      </p:sp>
      <p:pic>
        <p:nvPicPr>
          <p:cNvPr descr="url_qrcodecreator.com_18_38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Can’t just train/predict on same image</a:t>
            </a:r>
          </a:p>
          <a:p>
            <a:pPr lvl="0"/>
            <a:r>
              <a:rPr/>
              <a:t>Use ROIs to divide image into training/validation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 and test model on a single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Explore and label data with </a:t>
            </a:r>
            <a:r>
              <a:rPr>
                <a:hlinkClick r:id="rId2"/>
              </a:rPr>
              <a:t>napari-easy-augment-batch-dl</a:t>
            </a:r>
          </a:p>
          <a:p>
            <a:pPr lvl="1"/>
            <a:r>
              <a:rPr/>
              <a:t>draw and label ROIs</a:t>
            </a:r>
          </a:p>
          <a:p>
            <a:pPr lvl="0"/>
            <a:r>
              <a:rPr/>
              <a:t>Augment and crop to create patches (hundreds)</a:t>
            </a:r>
          </a:p>
          <a:p>
            <a:pPr lvl="0"/>
            <a:r>
              <a:rPr/>
              <a:t>Train</a:t>
            </a:r>
          </a:p>
          <a:p>
            <a:pPr lvl="0"/>
            <a:r>
              <a:rPr/>
              <a:t>Predict and fix mistakes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single label can genrate hundred of augmented patches</a:t>
            </a:r>
          </a:p>
          <a:p>
            <a:pPr lvl="0"/>
            <a:r>
              <a:rPr/>
              <a:t>Flip, rotate, resize</a:t>
            </a:r>
          </a:p>
          <a:p>
            <a:pPr lvl="0"/>
            <a:r>
              <a:rPr/>
              <a:t>Random adjust brightness/contrast</a:t>
            </a:r>
          </a:p>
          <a:p>
            <a:pPr lvl="0"/>
            <a:r>
              <a:rPr/>
              <a:t>Random adjust gamma</a:t>
            </a:r>
          </a:p>
          <a:p>
            <a:pPr lvl="0"/>
            <a:r>
              <a:rPr/>
              <a:t>Color jitter</a:t>
            </a:r>
          </a:p>
          <a:p>
            <a:pPr lvl="0"/>
            <a:r>
              <a:rPr/>
              <a:t>Elastic transform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Save explicitly?</a:t>
            </a:r>
          </a:p>
          <a:p>
            <a:pPr lvl="1"/>
            <a:r>
              <a:rPr/>
              <a:t>can be helpful for troubleshooting, performance and repeatability</a:t>
            </a:r>
          </a:p>
          <a:p>
            <a:pPr lvl="0"/>
            <a:r>
              <a:rPr/>
              <a:t>Augment ‘inline’</a:t>
            </a:r>
          </a:p>
          <a:p>
            <a:pPr lvl="1"/>
            <a:r>
              <a:rPr/>
              <a:t>More variation, save diskspace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 on augmented patches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after training go back and predict</a:t>
            </a:r>
          </a:p>
          <a:p>
            <a:pPr lvl="1"/>
            <a:r>
              <a:rPr/>
              <a:t>correct mistakes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Notebooks and Napari Widgets for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Brian Northan</a:t>
            </a:r>
          </a:p>
          <a:p>
            <a:pPr lvl="0" indent="0" marL="1270000">
              <a:buNone/>
            </a:pPr>
            <a:r>
              <a:rPr sz="2000"/>
              <a:t>Contract R&amp;D Engineer</a:t>
            </a:r>
            <a:br/>
            <a:r>
              <a:rPr sz="2000"/>
              <a:t>Imaging Processing</a:t>
            </a:r>
            <a:br/>
            <a:r>
              <a:rPr sz="2000"/>
              <a:t>True North Intelligent Algorithms</a:t>
            </a:r>
          </a:p>
          <a:p>
            <a:pPr lvl="0" indent="0" marL="1270000">
              <a:buNone/>
            </a:pPr>
            <a:r>
              <a:rPr sz="2000"/>
              <a:t>Contributor: ImageJ-Ops, CLIJ, Image.sc</a:t>
            </a:r>
          </a:p>
        </p:txBody>
      </p:sp>
      <p:pic>
        <p:nvPicPr>
          <p:cNvPr descr="logo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97100"/>
            <a:ext cx="40386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Sparse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See CellSparse discusion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Instance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2 groups</a:t>
            </a:r>
          </a:p>
          <a:p>
            <a:pPr lvl="1"/>
            <a:r>
              <a:rPr/>
              <a:t>Objects (assigned unique index)</a:t>
            </a:r>
          </a:p>
          <a:p>
            <a:pPr lvl="1"/>
            <a:r>
              <a:rPr/>
              <a:t>background (no index)</a:t>
            </a:r>
          </a:p>
          <a:p>
            <a:pPr lvl="1"/>
            <a:r>
              <a:rPr/>
              <a:t>Need to label everything in a patch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Sparse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3 groups</a:t>
            </a:r>
          </a:p>
          <a:p>
            <a:pPr lvl="1"/>
            <a:r>
              <a:rPr/>
              <a:t>Objects</a:t>
            </a:r>
          </a:p>
          <a:p>
            <a:pPr lvl="1"/>
            <a:r>
              <a:rPr/>
              <a:t>Background</a:t>
            </a:r>
          </a:p>
          <a:p>
            <a:pPr lvl="1"/>
            <a:r>
              <a:rPr/>
              <a:t>Not labeled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Sparse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?</a:t>
            </a:r>
          </a:p>
          <a:p>
            <a:pPr lvl="1"/>
            <a:r>
              <a:rPr/>
              <a:t>Save work</a:t>
            </a:r>
          </a:p>
          <a:p>
            <a:pPr lvl="1"/>
            <a:r>
              <a:rPr/>
              <a:t>Better sampling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Sparse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not ?</a:t>
            </a:r>
          </a:p>
          <a:p>
            <a:pPr lvl="1"/>
            <a:r>
              <a:rPr/>
              <a:t>Fewer ‘edges’ between tightly clustered objects.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Sparse Labels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Napari basics</a:t>
            </a:r>
          </a:p>
          <a:p>
            <a:pPr lvl="0"/>
            <a:r>
              <a:rPr/>
              <a:t>Train/Validate on one image</a:t>
            </a:r>
          </a:p>
          <a:p>
            <a:pPr lvl="1"/>
            <a:r>
              <a:rPr/>
              <a:t>with Napari ROIs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the predictions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Cellpose trained to learn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same Cellpose model to detect spheres of varying sizes in the same image</a:t>
            </a:r>
          </a:p>
          <a:p>
            <a:pPr lvl="0"/>
            <a:r>
              <a:rPr/>
              <a:t>Common to use diameter parameter to rescale image</a:t>
            </a:r>
          </a:p>
          <a:p>
            <a:pPr lvl="1"/>
            <a:r>
              <a:rPr/>
              <a:t>May not work if different scales in the same image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Phantom Image</a:t>
            </a:r>
          </a:p>
        </p:txBody>
      </p:sp>
      <p:pic>
        <p:nvPicPr>
          <p:cNvPr descr="presentation2_files/figure-pptx/cell-6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28700" y="1193800"/>
            <a:ext cx="7073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6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28700" y="1193800"/>
            <a:ext cx="7073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 with Cyto2 and different diameters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diameter=6</a:t>
            </a:r>
          </a:p>
        </p:txBody>
      </p:sp>
      <p:pic>
        <p:nvPicPr>
          <p:cNvPr descr="presentation2_files/figure-pptx/cell-8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Sparse</a:t>
            </a:r>
          </a:p>
          <a:p>
            <a:pPr lvl="1"/>
            <a:r>
              <a:rPr/>
              <a:t>Stardist with sparse labels</a:t>
            </a:r>
          </a:p>
          <a:p>
            <a:pPr lvl="0"/>
            <a:r>
              <a:rPr/>
              <a:t>Scale</a:t>
            </a:r>
          </a:p>
          <a:p>
            <a:pPr lvl="1"/>
            <a:r>
              <a:rPr/>
              <a:t>Cellpose at different scales</a:t>
            </a:r>
          </a:p>
          <a:p>
            <a:pPr lvl="1"/>
            <a:r>
              <a:rPr/>
              <a:t>Stardist receptive field</a:t>
            </a:r>
          </a:p>
          <a:p>
            <a:pPr lvl="1"/>
            <a:r>
              <a:rPr/>
              <a:t>thin protrusions</a:t>
            </a:r>
          </a:p>
          <a:p>
            <a:pPr lvl="1"/>
            <a:r>
              <a:rPr/>
              <a:t>Lady bugs at different scales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8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diameter=30</a:t>
            </a:r>
          </a:p>
        </p:txBody>
      </p:sp>
      <p:pic>
        <p:nvPicPr>
          <p:cNvPr descr="presentation2_files/figure-pptx/cell-9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9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diameter=70</a:t>
            </a:r>
          </a:p>
        </p:txBody>
      </p:sp>
      <p:pic>
        <p:nvPicPr>
          <p:cNvPr descr="presentation2_files/figure-pptx/cell-10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10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diameter = 140</a:t>
            </a:r>
          </a:p>
        </p:txBody>
      </p:sp>
      <p:pic>
        <p:nvPicPr>
          <p:cNvPr descr="presentation2_files/figure-pptx/cell-11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11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 custom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train.train_seg(model_custom.net, X, Y, 
    channels=[0,0], 
    save_path=model_path, 
    n_epochs=180,
    min_train_masks=1,
    normalize = False,
    rescale = False,  
    model_name=model_name)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Custom model (diameter=30)</a:t>
            </a:r>
          </a:p>
        </p:txBody>
      </p:sp>
      <p:pic>
        <p:nvPicPr>
          <p:cNvPr descr="presentation2_files/figure-pptx/cell-13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cell-13-output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4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Segment anything and everything (SAM)</a:t>
            </a:r>
          </a:p>
          <a:p>
            <a:pPr lvl="1"/>
            <a:r>
              <a:rPr/>
              <a:t>visualizing overlapping SAM labels</a:t>
            </a:r>
          </a:p>
          <a:p>
            <a:pPr lvl="1"/>
            <a:r>
              <a:rPr/>
              <a:t>Segment everything and filter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Stardist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region of input that influences output</a:t>
            </a:r>
          </a:p>
          <a:p>
            <a:pPr lvl="0"/>
            <a:r>
              <a:rPr/>
              <a:t>impacted by striding, kernel size and number of layers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2D Object</a:t>
            </a:r>
          </a:p>
        </p:txBody>
      </p:sp>
      <p:pic>
        <p:nvPicPr>
          <p:cNvPr descr="presentation2_files/figure-pptx/cell-14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1193800"/>
            <a:ext cx="308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Design Stardist 2D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Larger grid</a:t>
            </a:r>
          </a:p>
          <a:p>
            <a:pPr lvl="1"/>
            <a:r>
              <a:rPr/>
              <a:t>means larger stride thus ‘see’s’ more 1st level</a:t>
            </a:r>
          </a:p>
          <a:p>
            <a:pPr lvl="0"/>
            <a:r>
              <a:rPr/>
              <a:t>Larger kernel</a:t>
            </a:r>
          </a:p>
          <a:p>
            <a:pPr lvl="1"/>
            <a:r>
              <a:rPr/>
              <a:t>see’s more each level</a:t>
            </a:r>
          </a:p>
          <a:p>
            <a:pPr lvl="0"/>
            <a:r>
              <a:rPr/>
              <a:t>More levels</a:t>
            </a:r>
          </a:p>
          <a:p>
            <a:pPr lvl="1"/>
            <a:r>
              <a:rPr/>
              <a:t>each level images are downsampled</a:t>
            </a:r>
          </a:p>
          <a:p>
            <a:pPr lvl="1"/>
            <a:r>
              <a:rPr/>
              <a:t>kernels at that level process larger spacial region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Empiricaly measure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see </a:t>
            </a:r>
            <a:r>
              <a:rPr>
                <a:hlinkClick r:id="rId2"/>
              </a:rPr>
              <a:t>stardist 3D training example notebook</a:t>
            </a:r>
          </a:p>
          <a:p>
            <a:pPr lvl="0"/>
            <a:r>
              <a:rPr/>
              <a:t>applies the model to a single point</a:t>
            </a:r>
          </a:p>
          <a:p>
            <a:pPr lvl="0"/>
            <a:r>
              <a:rPr/>
              <a:t>measures how far information - flows</a:t>
            </a:r>
          </a:p>
          <a:p>
            <a:pPr lvl="1"/>
            <a:r>
              <a:rPr/>
              <a:t>doesn’t matter if the network has been trained</a:t>
            </a:r>
          </a:p>
          <a:p>
            <a:pPr lvl="1"/>
            <a:r>
              <a:rPr/>
              <a:t>just interested in information flow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Large objects with protrusions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Image set courtesy of </a:t>
            </a:r>
            <a:r>
              <a:rPr>
                <a:hlinkClick r:id="rId2"/>
              </a:rPr>
              <a:t>Arkajyoti Sarkar</a:t>
            </a:r>
          </a:p>
          <a:p>
            <a:pPr lvl="0"/>
            <a:r>
              <a:rPr/>
              <a:t>See </a:t>
            </a:r>
            <a:r>
              <a:rPr>
                <a:hlinkClick r:id="rId3"/>
              </a:rPr>
              <a:t>this Image.sc question</a:t>
            </a:r>
            <a:br/>
          </a:p>
          <a:p>
            <a:pPr lvl="0"/>
            <a:r>
              <a:rPr/>
              <a:t>Combination of large cells and long fine irregular protrusions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Cyto3 Results</a:t>
            </a:r>
          </a:p>
        </p:txBody>
      </p:sp>
      <p:pic>
        <p:nvPicPr>
          <p:cNvPr descr="presentation2_files/figure-pptx/cell-16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Challenges and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Need to retrain to detect protrusions better</a:t>
            </a:r>
          </a:p>
          <a:p>
            <a:pPr lvl="0"/>
            <a:r>
              <a:rPr/>
              <a:t>Cellpose rescales during training which could result in some loss of fine features.</a:t>
            </a:r>
          </a:p>
          <a:p>
            <a:pPr lvl="0"/>
            <a:r>
              <a:rPr/>
              <a:t>Receptive field? During training and prediction do we need the entire cell and protrusions in receptive field of neural network?</a:t>
            </a:r>
          </a:p>
          <a:p>
            <a:pPr lvl="1"/>
            <a:r>
              <a:rPr/>
              <a:t>Receptive field may be more important in stardist, Cellpose ‘seems’ to predict good flows with tiling.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Self-prediction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Train on one image, predict on same image.</a:t>
            </a:r>
          </a:p>
          <a:p>
            <a:pPr lvl="0"/>
            <a:r>
              <a:rPr/>
              <a:t>Not going to get good generalization this way!</a:t>
            </a:r>
          </a:p>
          <a:p>
            <a:pPr lvl="1"/>
            <a:r>
              <a:rPr/>
              <a:t>but… a useful experiment to determine if model can code structure of interest.</a:t>
            </a:r>
          </a:p>
          <a:p>
            <a:pPr lvl="0"/>
            <a:r>
              <a:rPr/>
              <a:t>Try to tune parameters to get ‘perfect’ self-prediction then move on to training a real model that generalizes.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Turn rescaling off to avoid losing resolution and this features.</a:t>
            </a:r>
          </a:p>
          <a:p>
            <a:pPr lvl="0"/>
            <a:r>
              <a:rPr/>
              <a:t>Use larger bsize (crop size) to get more information in each training patch.</a:t>
            </a:r>
          </a:p>
          <a:p>
            <a:pPr lvl="1"/>
            <a:r>
              <a:rPr/>
              <a:t>(turned out this may not be that important)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Instance segmentation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Training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train.train_seg( model_finetuned_no_rescale_bsize_512.net, X_list, Y_list,   
                channels=[2,3], 
                save_path=parent_path, 
                n_epochs=500,
                min_train_masks=0,
                rescale = False,  
                model_name='no_rescale_bsize_512',
                normalize=False,
                bsize=512)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Retrained defaults</a:t>
            </a:r>
          </a:p>
        </p:txBody>
      </p:sp>
      <p:pic>
        <p:nvPicPr>
          <p:cNvPr descr="presentation2_files/figure-pptx/cell-18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Retrained no rescaling</a:t>
            </a:r>
          </a:p>
        </p:txBody>
      </p:sp>
      <p:pic>
        <p:nvPicPr>
          <p:cNvPr descr="presentation2_files/figure-pptx/cell-19-outpu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140 images</a:t>
            </a:r>
          </a:p>
          <a:p>
            <a:pPr lvl="0"/>
            <a:r>
              <a:rPr/>
              <a:t>10 labeled</a:t>
            </a:r>
          </a:p>
          <a:p>
            <a:pPr lvl="0"/>
            <a:r>
              <a:rPr/>
              <a:t>no rescaling during training</a:t>
            </a:r>
          </a:p>
          <a:p>
            <a:pPr lvl="0"/>
            <a:r>
              <a:rPr/>
              <a:t>bsize = 512</a:t>
            </a:r>
          </a:p>
          <a:p>
            <a:pPr lvl="0"/>
            <a:r>
              <a:rPr/>
              <a:t>niter = 5000 during prediction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pic>
        <p:nvPicPr>
          <p:cNvPr descr="./napari-protrusio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pic>
        <p:nvPicPr>
          <p:cNvPr descr="./napari-protrusio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pic>
        <p:nvPicPr>
          <p:cNvPr descr="./napari-protrusio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pic>
        <p:nvPicPr>
          <p:cNvPr descr="./napari-protrusions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training on sequence</a:t>
            </a:r>
          </a:p>
        </p:txBody>
      </p:sp>
      <p:pic>
        <p:nvPicPr>
          <p:cNvPr descr="./napari-protrusions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193800"/>
            <a:ext cx="640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Ladybugs at different scales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Links to projects used in this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Link to slides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Course material</a:t>
            </a:r>
            <a:r>
              <a:rPr/>
              <a:t> from virtual I2k2024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tnia-python</a:t>
            </a:r>
            <a:r>
              <a:rPr/>
              <a:t> - My helper library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handle this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Scale related parameters</a:t>
            </a:r>
          </a:p>
          <a:p>
            <a:pPr lvl="1"/>
            <a:r>
              <a:rPr/>
              <a:t>Cellpose </a:t>
            </a:r>
            <a:r>
              <a:rPr>
                <a:latin typeface="Courier"/>
              </a:rPr>
              <a:t>diameter</a:t>
            </a:r>
          </a:p>
          <a:p>
            <a:pPr lvl="1"/>
            <a:r>
              <a:rPr/>
              <a:t>Stardist </a:t>
            </a:r>
            <a:r>
              <a:rPr>
                <a:latin typeface="Courier"/>
              </a:rPr>
              <a:t>scale</a:t>
            </a:r>
          </a:p>
          <a:p>
            <a:pPr lvl="0"/>
            <a:r>
              <a:rPr/>
              <a:t>What if hundreds of images ?</a:t>
            </a:r>
          </a:p>
          <a:p>
            <a:pPr lvl="1"/>
            <a:r>
              <a:rPr/>
              <a:t>Can we train for different scales ?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Self-Prediction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predict the training set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predict other images in series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Links to projects used in this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easy-augment-batch-dl</a:t>
            </a:r>
            <a:r>
              <a:rPr/>
              <a:t> deep learning on image sets with UNETs, Cellpose, Stardist, SAM and friends.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segment-everything</a:t>
            </a:r>
            <a:r>
              <a:rPr/>
              <a:t> - Utilities for rendering and training prompt-based and overlapping segmentation models (like SAM).</a:t>
            </a:r>
          </a:p>
          <a:p>
            <a:pPr lvl="0" indent="0" marL="0">
              <a:buNone/>
            </a:pPr>
            <a:r>
              <a:rPr>
                <a:hlinkClick r:id="rId4"/>
              </a:rPr>
              <a:t>napari-segment-everything</a:t>
            </a:r>
            <a:r>
              <a:rPr/>
              <a:t> - This is a Napari GUI for segment-everything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next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only 3 training images !</a:t>
            </a:r>
          </a:p>
          <a:p>
            <a:pPr lvl="0"/>
            <a:r>
              <a:rPr/>
              <a:t>correct and relabel</a:t>
            </a:r>
          </a:p>
          <a:p>
            <a:pPr lvl="1"/>
            <a:r>
              <a:rPr/>
              <a:t>bigger training set</a:t>
            </a:r>
          </a:p>
          <a:p>
            <a:pPr lvl="0"/>
            <a:r>
              <a:rPr/>
              <a:t>train for longer</a:t>
            </a:r>
          </a:p>
          <a:p>
            <a:pPr lvl="1"/>
            <a:r>
              <a:rPr/>
              <a:t>more training time needed for larger objects ?</a:t>
            </a:r>
          </a:p>
          <a:p>
            <a:pPr lvl="0"/>
            <a:r>
              <a:rPr/>
              <a:t>consider auto-rescaling ?</a:t>
            </a:r>
          </a:p>
          <a:p>
            <a:pPr lvl="0"/>
            <a:r>
              <a:rPr/>
              <a:t>consider other models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 Everything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 we segment everything with one generalist model ?</a:t>
            </a:r>
          </a:p>
          <a:p>
            <a:pPr lvl="1"/>
            <a:r>
              <a:rPr/>
              <a:t>maybe someday ?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SAM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SAM stands for Segment Anything Model.</a:t>
            </a:r>
          </a:p>
          <a:p>
            <a:pPr lvl="0"/>
            <a:r>
              <a:rPr/>
              <a:t>Prompt based generalist image segmentation.</a:t>
            </a:r>
          </a:p>
          <a:p>
            <a:pPr lvl="1"/>
            <a:r>
              <a:rPr/>
              <a:t>Prompt is hint</a:t>
            </a:r>
          </a:p>
          <a:p>
            <a:pPr lvl="1"/>
            <a:r>
              <a:rPr/>
              <a:t>can be a point, bounding box, or even a mask (first guess)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SAM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Good at detecting overlapping objects (spots on Ladybugs)</a:t>
            </a:r>
          </a:p>
          <a:p>
            <a:pPr lvl="1"/>
            <a:r>
              <a:rPr/>
              <a:t>multiple prompts -&gt; multiple masks</a:t>
            </a:r>
          </a:p>
          <a:p>
            <a:pPr lvl="1"/>
            <a:r>
              <a:rPr/>
              <a:t>masks may overlap</a:t>
            </a:r>
          </a:p>
          <a:p>
            <a:pPr lvl="1"/>
            <a:r>
              <a:rPr/>
              <a:t>if we want 2D label image need to ‘project’ 3D collection to 2D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Viewing and exploring overlapping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example uses </a:t>
            </a:r>
            <a:r>
              <a:rPr>
                <a:hlinkClick r:id="rId2"/>
              </a:rPr>
              <a:t>mobile SAM</a:t>
            </a:r>
            <a:r>
              <a:rPr/>
              <a:t> and </a:t>
            </a:r>
            <a:r>
              <a:rPr>
                <a:hlinkClick r:id="rId3"/>
              </a:rPr>
              <a:t>napari-segment-everything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Viewing and exploring overlapping labels</a:t>
            </a:r>
          </a:p>
        </p:txBody>
      </p:sp>
      <p:pic>
        <p:nvPicPr>
          <p:cNvPr descr="./data/ladybugs_SAM/620818_78086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and Napari Widgets for Deep Learning</dc:title>
  <dc:creator>Brian Northan</dc:creator>
  <cp:keywords/>
  <dcterms:created xsi:type="dcterms:W3CDTF">2024-11-13T18:30:00Z</dcterms:created>
  <dcterms:modified xsi:type="dcterms:W3CDTF">2024-11-13T18:30:00Z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">
    <vt:lpwstr>True North Intelligent Algorithms</vt:lpwstr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uthor">
    <vt:lpwstr/>
  </property>
  <property fmtid="{D5CDD505-2E9C-101B-9397-08002B2CF9AE}" pid="6" name="files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jupyter">
    <vt:lpwstr>python3</vt:lpwstr>
  </property>
  <property fmtid="{D5CDD505-2E9C-101B-9397-08002B2CF9AE}" pid="11" name="labels">
    <vt:lpwstr/>
  </property>
  <property fmtid="{D5CDD505-2E9C-101B-9397-08002B2CF9AE}" pid="12" name="toc-title">
    <vt:lpwstr>Table of contents</vt:lpwstr>
  </property>
</Properties>
</file>